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CEDAA-7222-4E5C-B364-DD47A1192A0D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1CF5-F4B9-4ED0-AF53-02A636A5C4A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3500438"/>
            <a:ext cx="7772400" cy="1470025"/>
          </a:xfrm>
        </p:spPr>
        <p:txBody>
          <a:bodyPr/>
          <a:lstStyle/>
          <a:p>
            <a:r>
              <a:rPr lang="it-IT" dirty="0" smtClean="0"/>
              <a:t>LORENZO IL MAGNIFICO</a:t>
            </a:r>
            <a:endParaRPr lang="it-IT" dirty="0"/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2786176" cy="3357549"/>
          </a:xfrm>
          <a:prstGeom prst="rect">
            <a:avLst/>
          </a:prstGeom>
          <a:noFill/>
        </p:spPr>
      </p:pic>
      <p:pic>
        <p:nvPicPr>
          <p:cNvPr id="1028" name="Picture 4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 l="17952" r="17420"/>
          <a:stretch>
            <a:fillRect/>
          </a:stretch>
        </p:blipFill>
        <p:spPr bwMode="auto">
          <a:xfrm>
            <a:off x="6786578" y="4714884"/>
            <a:ext cx="2143140" cy="1865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928662" y="571480"/>
            <a:ext cx="6929486" cy="206210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1484 muore Sisto IV </a:t>
            </a:r>
          </a:p>
          <a:p>
            <a:pPr algn="ctr"/>
            <a:r>
              <a:rPr lang="it-IT" sz="3200" dirty="0">
                <a:solidFill>
                  <a:schemeClr val="tx1"/>
                </a:solidFill>
              </a:rPr>
              <a:t>G</a:t>
            </a:r>
            <a:r>
              <a:rPr lang="it-IT" sz="3200" dirty="0" smtClean="0">
                <a:solidFill>
                  <a:schemeClr val="tx1"/>
                </a:solidFill>
              </a:rPr>
              <a:t>li succede </a:t>
            </a:r>
            <a:r>
              <a:rPr lang="it-IT" sz="3200" b="1" dirty="0" smtClean="0">
                <a:solidFill>
                  <a:schemeClr val="tx2"/>
                </a:solidFill>
              </a:rPr>
              <a:t>Innocenzo VIII </a:t>
            </a:r>
            <a:r>
              <a:rPr lang="it-IT" sz="3200" dirty="0" smtClean="0">
                <a:solidFill>
                  <a:schemeClr val="tx1"/>
                </a:solidFill>
              </a:rPr>
              <a:t>(</a:t>
            </a:r>
            <a:r>
              <a:rPr lang="it-IT" sz="3200" dirty="0" err="1" smtClean="0">
                <a:solidFill>
                  <a:schemeClr val="tx1"/>
                </a:solidFill>
              </a:rPr>
              <a:t>Cybo</a:t>
            </a:r>
            <a:r>
              <a:rPr lang="it-IT" sz="3200" dirty="0" smtClean="0">
                <a:solidFill>
                  <a:schemeClr val="tx1"/>
                </a:solidFill>
              </a:rPr>
              <a:t>): egli modificò subito il rapporto fra Firenze e Roma, mitigando il rapporto coi Medici. 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28662" y="3357562"/>
            <a:ext cx="3214710" cy="120032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Matrimonio</a:t>
            </a:r>
          </a:p>
          <a:p>
            <a:pPr algn="ctr"/>
            <a:r>
              <a:rPr lang="it-IT" sz="2400" dirty="0" err="1" smtClean="0">
                <a:solidFill>
                  <a:schemeClr val="tx1"/>
                </a:solidFill>
              </a:rPr>
              <a:t>Franceschetto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Cybo</a:t>
            </a:r>
            <a:r>
              <a:rPr lang="it-IT" sz="2400" dirty="0" smtClean="0">
                <a:solidFill>
                  <a:schemeClr val="tx1"/>
                </a:solidFill>
              </a:rPr>
              <a:t> e Maddalena de’ Medici</a:t>
            </a:r>
          </a:p>
        </p:txBody>
      </p:sp>
      <p:cxnSp>
        <p:nvCxnSpPr>
          <p:cNvPr id="18" name="Connettore 1 17"/>
          <p:cNvCxnSpPr>
            <a:stCxn id="12" idx="2"/>
            <a:endCxn id="9" idx="0"/>
          </p:cNvCxnSpPr>
          <p:nvPr/>
        </p:nvCxnSpPr>
        <p:spPr>
          <a:xfrm rot="5400000">
            <a:off x="3102722" y="2066878"/>
            <a:ext cx="723979" cy="18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5500694" y="3500438"/>
            <a:ext cx="3214710" cy="193899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Giovanni de’ Medici </a:t>
            </a:r>
            <a:r>
              <a:rPr lang="it-IT" sz="2400" dirty="0" smtClean="0">
                <a:solidFill>
                  <a:schemeClr val="tx1"/>
                </a:solidFill>
              </a:rPr>
              <a:t>viene nominato arcivescovo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(sarà Leone X, primo papa Medici)</a:t>
            </a:r>
          </a:p>
        </p:txBody>
      </p:sp>
      <p:cxnSp>
        <p:nvCxnSpPr>
          <p:cNvPr id="17" name="Connettore 1 16"/>
          <p:cNvCxnSpPr>
            <a:endCxn id="15" idx="0"/>
          </p:cNvCxnSpPr>
          <p:nvPr/>
        </p:nvCxnSpPr>
        <p:spPr>
          <a:xfrm>
            <a:off x="5857884" y="2643182"/>
            <a:ext cx="1250165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928662" y="571480"/>
            <a:ext cx="6929486" cy="5847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SAVONAROLA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14348" y="1500174"/>
            <a:ext cx="3214710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Frate domenicano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14348" y="2143116"/>
            <a:ext cx="3214710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Convento di San Marco</a:t>
            </a:r>
          </a:p>
        </p:txBody>
      </p:sp>
      <p:pic>
        <p:nvPicPr>
          <p:cNvPr id="1945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285860"/>
            <a:ext cx="4572000" cy="3429001"/>
          </a:xfrm>
          <a:prstGeom prst="rect">
            <a:avLst/>
          </a:prstGeom>
          <a:noFill/>
        </p:spPr>
      </p:pic>
      <p:pic>
        <p:nvPicPr>
          <p:cNvPr id="19460" name="Picture 4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786058"/>
            <a:ext cx="3476628" cy="1955603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642910" y="4929198"/>
            <a:ext cx="80724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 oratoria rozza ma genuina e molto accalorata: stile appassionato, immediato, apocalittico;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si scagliava contro la corruzione, contro la </a:t>
            </a:r>
            <a:r>
              <a:rPr lang="it-IT" dirty="0" err="1" smtClean="0"/>
              <a:t>mondanizzazione</a:t>
            </a:r>
            <a:r>
              <a:rPr lang="it-IT" dirty="0" smtClean="0"/>
              <a:t> del </a:t>
            </a:r>
            <a:r>
              <a:rPr lang="it-IT" dirty="0" err="1" smtClean="0"/>
              <a:t>clero…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contro la stessa cultura perché considerata pervertitrice dei costumi;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annunciava flagelli, guai, pene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429256" y="6143644"/>
            <a:ext cx="3214710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“falò delle vanità”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928662" y="571480"/>
            <a:ext cx="6929486" cy="440120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Successo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  <a:sym typeface="Wingdings" pitchFamily="2" charset="2"/>
              </a:rPr>
              <a:t> predica nel </a:t>
            </a:r>
            <a:r>
              <a:rPr lang="it-IT" sz="2800" b="1" dirty="0" smtClean="0">
                <a:solidFill>
                  <a:schemeClr val="tx1"/>
                </a:solidFill>
              </a:rPr>
              <a:t>Duomo</a:t>
            </a:r>
            <a:r>
              <a:rPr lang="it-IT" sz="2800" dirty="0" smtClean="0">
                <a:solidFill>
                  <a:schemeClr val="tx1"/>
                </a:solidFill>
              </a:rPr>
              <a:t> gremito. </a:t>
            </a:r>
            <a:r>
              <a:rPr lang="it-IT" sz="2800" dirty="0">
                <a:solidFill>
                  <a:schemeClr val="tx1"/>
                </a:solidFill>
              </a:rPr>
              <a:t>A</a:t>
            </a:r>
            <a:r>
              <a:rPr lang="it-IT" sz="2800" dirty="0" smtClean="0">
                <a:solidFill>
                  <a:schemeClr val="tx1"/>
                </a:solidFill>
              </a:rPr>
              <a:t>ccusa feroce, rivolta contro i Medici: “</a:t>
            </a:r>
            <a:r>
              <a:rPr lang="it-IT" sz="2800" i="1" dirty="0" smtClean="0">
                <a:solidFill>
                  <a:schemeClr val="tx1"/>
                </a:solidFill>
              </a:rPr>
              <a:t>Ormai non v’è grazia, non v’è dono dello Spirito Santo che non si venda e non si compri, mentre i poveri sono oppressi dalle tasse, e con cinquanta di rendita devono pagare cento d’</a:t>
            </a:r>
            <a:r>
              <a:rPr lang="it-IT" sz="2800" i="1" dirty="0" err="1" smtClean="0">
                <a:solidFill>
                  <a:schemeClr val="tx1"/>
                </a:solidFill>
              </a:rPr>
              <a:t>imposta…</a:t>
            </a:r>
            <a:r>
              <a:rPr lang="it-IT" sz="2800" i="1" dirty="0" smtClean="0">
                <a:solidFill>
                  <a:schemeClr val="tx1"/>
                </a:solidFill>
              </a:rPr>
              <a:t> Pensateci bene, o ricchi, perché su di voi ricadrà il castigo. Questa città non si chiamerà più Firenze, ma turpitudine, sangue, covo di ladroni</a:t>
            </a:r>
            <a:r>
              <a:rPr lang="it-IT" sz="2800" dirty="0" smtClean="0">
                <a:solidFill>
                  <a:schemeClr val="tx1"/>
                </a:solidFill>
              </a:rPr>
              <a:t>”</a:t>
            </a:r>
          </a:p>
        </p:txBody>
      </p:sp>
      <p:pic>
        <p:nvPicPr>
          <p:cNvPr id="1945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714884"/>
            <a:ext cx="2285984" cy="1714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928662" y="571480"/>
            <a:ext cx="6929486" cy="440120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Successo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  <a:sym typeface="Wingdings" pitchFamily="2" charset="2"/>
              </a:rPr>
              <a:t> predica nel </a:t>
            </a:r>
            <a:r>
              <a:rPr lang="it-IT" sz="2800" b="1" dirty="0" smtClean="0">
                <a:solidFill>
                  <a:schemeClr val="tx1"/>
                </a:solidFill>
              </a:rPr>
              <a:t>Duomo</a:t>
            </a:r>
            <a:r>
              <a:rPr lang="it-IT" sz="2800" dirty="0" smtClean="0">
                <a:solidFill>
                  <a:schemeClr val="tx1"/>
                </a:solidFill>
              </a:rPr>
              <a:t> gremito. </a:t>
            </a:r>
            <a:r>
              <a:rPr lang="it-IT" sz="2800" dirty="0">
                <a:solidFill>
                  <a:schemeClr val="tx1"/>
                </a:solidFill>
              </a:rPr>
              <a:t>A</a:t>
            </a:r>
            <a:r>
              <a:rPr lang="it-IT" sz="2800" dirty="0" smtClean="0">
                <a:solidFill>
                  <a:schemeClr val="tx1"/>
                </a:solidFill>
              </a:rPr>
              <a:t>ccusa feroce, rivolta contro i Medici: “</a:t>
            </a:r>
            <a:r>
              <a:rPr lang="it-IT" sz="2800" i="1" dirty="0" smtClean="0">
                <a:solidFill>
                  <a:schemeClr val="tx1"/>
                </a:solidFill>
              </a:rPr>
              <a:t>Ormai non v’è grazia, non v’è dono dello Spirito Santo che non si venda e non si compri, mentre i poveri sono oppressi dalle tasse, e con cinquanta di rendita devono pagare cento d’</a:t>
            </a:r>
            <a:r>
              <a:rPr lang="it-IT" sz="2800" i="1" dirty="0" err="1" smtClean="0">
                <a:solidFill>
                  <a:schemeClr val="tx1"/>
                </a:solidFill>
              </a:rPr>
              <a:t>imposta…</a:t>
            </a:r>
            <a:r>
              <a:rPr lang="it-IT" sz="2800" i="1" dirty="0" smtClean="0">
                <a:solidFill>
                  <a:schemeClr val="tx1"/>
                </a:solidFill>
              </a:rPr>
              <a:t> Pensateci bene, o ricchi, perché su di voi ricadrà il castigo. Questa città non si chiamerà più Firenze, ma turpitudine, sangue, covo di ladroni</a:t>
            </a:r>
            <a:r>
              <a:rPr lang="it-IT" sz="2800" dirty="0" smtClean="0">
                <a:solidFill>
                  <a:schemeClr val="tx1"/>
                </a:solidFill>
              </a:rPr>
              <a:t>”</a:t>
            </a:r>
          </a:p>
        </p:txBody>
      </p:sp>
      <p:pic>
        <p:nvPicPr>
          <p:cNvPr id="1945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714884"/>
            <a:ext cx="2285984" cy="1714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85720" y="642918"/>
            <a:ext cx="8572560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MORTE </a:t>
            </a:r>
            <a:r>
              <a:rPr lang="it-IT" sz="2800" b="1" dirty="0" err="1" smtClean="0">
                <a:solidFill>
                  <a:schemeClr val="tx1"/>
                </a:solidFill>
              </a:rPr>
              <a:t>DI</a:t>
            </a:r>
            <a:r>
              <a:rPr lang="it-IT" sz="2800" b="1" dirty="0" smtClean="0">
                <a:solidFill>
                  <a:schemeClr val="tx1"/>
                </a:solidFill>
              </a:rPr>
              <a:t> LORENZO IL MAGNIFICO (1492)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pic>
        <p:nvPicPr>
          <p:cNvPr id="1945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357297"/>
            <a:ext cx="3286116" cy="2464587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285720" y="1357298"/>
            <a:ext cx="4572032" cy="95410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Il figlio </a:t>
            </a:r>
            <a:r>
              <a:rPr lang="it-IT" sz="2800" b="1" dirty="0" smtClean="0">
                <a:solidFill>
                  <a:schemeClr val="tx1"/>
                </a:solidFill>
              </a:rPr>
              <a:t>Piero lo Sfortunato </a:t>
            </a:r>
            <a:r>
              <a:rPr lang="it-IT" sz="2800" dirty="0" smtClean="0">
                <a:solidFill>
                  <a:schemeClr val="tx1"/>
                </a:solidFill>
              </a:rPr>
              <a:t>è debole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85720" y="2428868"/>
            <a:ext cx="4572032" cy="267765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L’equilibrio italiano si rompe: nel 1494 scende in Italia il re francese </a:t>
            </a:r>
            <a:r>
              <a:rPr lang="it-IT" sz="2800" b="1" dirty="0" smtClean="0">
                <a:solidFill>
                  <a:schemeClr val="tx1"/>
                </a:solidFill>
              </a:rPr>
              <a:t>Carlo VIII</a:t>
            </a:r>
            <a:r>
              <a:rPr lang="it-IT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A Firenze si caccia Piero e si riforma una </a:t>
            </a:r>
            <a:r>
              <a:rPr lang="it-IT" sz="2800" i="1" dirty="0" smtClean="0">
                <a:solidFill>
                  <a:schemeClr val="tx1"/>
                </a:solidFill>
              </a:rPr>
              <a:t>Repubblica</a:t>
            </a:r>
            <a:r>
              <a:rPr lang="it-IT" sz="2800" dirty="0" smtClean="0">
                <a:solidFill>
                  <a:schemeClr val="tx1"/>
                </a:solidFill>
              </a:rPr>
              <a:t>, dominata da Savonarola.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5720" y="5214950"/>
            <a:ext cx="4572032" cy="138499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Ma Savonarola: 1) viene </a:t>
            </a:r>
            <a:r>
              <a:rPr lang="it-IT" sz="2800" b="1" dirty="0" smtClean="0">
                <a:solidFill>
                  <a:schemeClr val="tx1"/>
                </a:solidFill>
              </a:rPr>
              <a:t>scomunicato</a:t>
            </a:r>
            <a:r>
              <a:rPr lang="it-IT" sz="2800" dirty="0" smtClean="0">
                <a:solidFill>
                  <a:schemeClr val="tx1"/>
                </a:solidFill>
              </a:rPr>
              <a:t> dal papa; 2) perde l’appoggio popolare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000628" y="5500702"/>
            <a:ext cx="3857652" cy="707886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chemeClr val="tx1"/>
                </a:solidFill>
              </a:rPr>
              <a:t>Viene processato e impiccato (1498)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000628" y="4214818"/>
            <a:ext cx="3857652" cy="4001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Esilio di 18 anni dei Medici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00100" y="357166"/>
            <a:ext cx="7358114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1469: muore Piero il Gottoso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42910" y="2071678"/>
            <a:ext cx="4857784" cy="35394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Lorenzo (il Magnifico)</a:t>
            </a:r>
          </a:p>
          <a:p>
            <a:pPr algn="ctr">
              <a:buFont typeface="Arial" pitchFamily="34" charset="0"/>
              <a:buChar char="•"/>
            </a:pPr>
            <a:r>
              <a:rPr lang="it-IT" sz="3200" dirty="0" smtClean="0"/>
              <a:t>“ago della bilancia”</a:t>
            </a:r>
          </a:p>
          <a:p>
            <a:pPr algn="ctr">
              <a:buFont typeface="Arial" pitchFamily="34" charset="0"/>
              <a:buChar char="•"/>
            </a:pPr>
            <a:r>
              <a:rPr lang="it-IT" sz="3200" dirty="0"/>
              <a:t> </a:t>
            </a:r>
            <a:r>
              <a:rPr lang="it-IT" sz="3200" dirty="0" smtClean="0"/>
              <a:t>grande abilità politico-diplomatica</a:t>
            </a:r>
          </a:p>
          <a:p>
            <a:pPr algn="ctr">
              <a:buFont typeface="Arial" pitchFamily="34" charset="0"/>
              <a:buChar char="•"/>
            </a:pPr>
            <a:r>
              <a:rPr lang="it-IT" sz="3200" dirty="0"/>
              <a:t> </a:t>
            </a:r>
            <a:r>
              <a:rPr lang="it-IT" sz="3200" dirty="0" smtClean="0"/>
              <a:t>uomo colto, raffinato</a:t>
            </a:r>
          </a:p>
          <a:p>
            <a:pPr algn="ctr">
              <a:buFont typeface="Arial" pitchFamily="34" charset="0"/>
              <a:buChar char="•"/>
            </a:pPr>
            <a:r>
              <a:rPr lang="it-IT" sz="3200" dirty="0"/>
              <a:t> </a:t>
            </a:r>
            <a:r>
              <a:rPr lang="it-IT" sz="3200" dirty="0" smtClean="0"/>
              <a:t>ma sa essere anche crudele, efferato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929322" y="2071678"/>
            <a:ext cx="2571768" cy="58477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Giuliano</a:t>
            </a:r>
            <a:endParaRPr lang="it-IT" sz="3200" dirty="0"/>
          </a:p>
        </p:txBody>
      </p:sp>
      <p:sp>
        <p:nvSpPr>
          <p:cNvPr id="6" name="Rettangolo 5"/>
          <p:cNvSpPr/>
          <p:nvPr/>
        </p:nvSpPr>
        <p:spPr>
          <a:xfrm>
            <a:off x="5357818" y="1357298"/>
            <a:ext cx="64953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dirty="0" smtClean="0"/>
              <a:t>FIGLI</a:t>
            </a:r>
            <a:endParaRPr lang="it-IT" dirty="0" smtClean="0"/>
          </a:p>
        </p:txBody>
      </p:sp>
      <p:cxnSp>
        <p:nvCxnSpPr>
          <p:cNvPr id="8" name="Connettore 1 7"/>
          <p:cNvCxnSpPr>
            <a:endCxn id="6" idx="0"/>
          </p:cNvCxnSpPr>
          <p:nvPr/>
        </p:nvCxnSpPr>
        <p:spPr>
          <a:xfrm rot="16200000" flipH="1">
            <a:off x="5448764" y="1123475"/>
            <a:ext cx="428628" cy="39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>
            <a:stCxn id="6" idx="2"/>
          </p:cNvCxnSpPr>
          <p:nvPr/>
        </p:nvCxnSpPr>
        <p:spPr>
          <a:xfrm rot="5400000">
            <a:off x="5169084" y="1558175"/>
            <a:ext cx="345048" cy="681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6" idx="2"/>
          </p:cNvCxnSpPr>
          <p:nvPr/>
        </p:nvCxnSpPr>
        <p:spPr>
          <a:xfrm rot="16200000" flipH="1">
            <a:off x="5990620" y="1418596"/>
            <a:ext cx="345048" cy="961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422925" y="1357298"/>
            <a:ext cx="2804037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dirty="0" smtClean="0"/>
              <a:t>Madre: Lucrezia </a:t>
            </a:r>
            <a:r>
              <a:rPr lang="it-IT" dirty="0" err="1" smtClean="0"/>
              <a:t>Tornabuoni</a:t>
            </a:r>
            <a:endParaRPr lang="it-IT" dirty="0" smtClean="0"/>
          </a:p>
        </p:txBody>
      </p:sp>
      <p:cxnSp>
        <p:nvCxnSpPr>
          <p:cNvPr id="12" name="Connettore 1 11"/>
          <p:cNvCxnSpPr>
            <a:stCxn id="6" idx="1"/>
          </p:cNvCxnSpPr>
          <p:nvPr/>
        </p:nvCxnSpPr>
        <p:spPr>
          <a:xfrm rot="10800000" flipV="1">
            <a:off x="2928926" y="1541963"/>
            <a:ext cx="2428892" cy="1750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28596" y="500042"/>
            <a:ext cx="4857784" cy="156966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A 20 anni sposa </a:t>
            </a:r>
            <a:r>
              <a:rPr lang="it-IT" sz="3200" dirty="0" err="1" smtClean="0">
                <a:solidFill>
                  <a:schemeClr val="tx1"/>
                </a:solidFill>
              </a:rPr>
              <a:t>Clarice</a:t>
            </a:r>
            <a:r>
              <a:rPr lang="it-IT" sz="3200" dirty="0" smtClean="0">
                <a:solidFill>
                  <a:schemeClr val="tx1"/>
                </a:solidFill>
              </a:rPr>
              <a:t> Orsini (</a:t>
            </a:r>
            <a:r>
              <a:rPr lang="it-IT" sz="32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3200" b="1" dirty="0" smtClean="0">
                <a:solidFill>
                  <a:schemeClr val="tx1"/>
                </a:solidFill>
              </a:rPr>
              <a:t>nobiltà romana</a:t>
            </a:r>
            <a:r>
              <a:rPr lang="it-IT" sz="3200" dirty="0" smtClean="0">
                <a:solidFill>
                  <a:schemeClr val="tx1"/>
                </a:solidFill>
              </a:rPr>
              <a:t>), da cui avrà 6 figli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643570" y="2071678"/>
            <a:ext cx="33575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 Medici ottennero la “patente di nobiltà” da Luigi XI, re di Francia, nel 1465: egli concesse anche alla famiglia fiorentina di fregiarsi del giglio francese.</a:t>
            </a:r>
            <a:endParaRPr lang="it-IT" dirty="0"/>
          </a:p>
        </p:txBody>
      </p:sp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85728"/>
            <a:ext cx="1333500" cy="1600200"/>
          </a:xfrm>
          <a:prstGeom prst="rect">
            <a:avLst/>
          </a:prstGeom>
          <a:noFill/>
        </p:spPr>
      </p:pic>
      <p:sp>
        <p:nvSpPr>
          <p:cNvPr id="16" name="CasellaDiTesto 15"/>
          <p:cNvSpPr txBox="1"/>
          <p:nvPr/>
        </p:nvSpPr>
        <p:spPr>
          <a:xfrm>
            <a:off x="428596" y="2428868"/>
            <a:ext cx="4857784" cy="1015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… </a:t>
            </a:r>
            <a:r>
              <a:rPr lang="it-IT" sz="2800" dirty="0" smtClean="0">
                <a:solidFill>
                  <a:schemeClr val="tx1"/>
                </a:solidFill>
              </a:rPr>
              <a:t>anche se tutti sanno che ama e frequenta Lucrezia Donati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4714876" y="4572008"/>
            <a:ext cx="3781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1469, episodio del torneo cavalleresco</a:t>
            </a:r>
            <a:endParaRPr lang="it-IT" dirty="0"/>
          </a:p>
        </p:txBody>
      </p:sp>
      <p:pic>
        <p:nvPicPr>
          <p:cNvPr id="5124" name="Picture 4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571876"/>
            <a:ext cx="3053278" cy="3147988"/>
          </a:xfrm>
          <a:prstGeom prst="rect">
            <a:avLst/>
          </a:prstGeom>
          <a:noFill/>
        </p:spPr>
      </p:pic>
      <p:cxnSp>
        <p:nvCxnSpPr>
          <p:cNvPr id="20" name="Connettore 1 19"/>
          <p:cNvCxnSpPr>
            <a:stCxn id="4" idx="2"/>
            <a:endCxn id="16" idx="0"/>
          </p:cNvCxnSpPr>
          <p:nvPr/>
        </p:nvCxnSpPr>
        <p:spPr>
          <a:xfrm rot="5400000">
            <a:off x="2677905" y="2249285"/>
            <a:ext cx="3591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 rot="16200000" flipH="1">
            <a:off x="4429124" y="3429000"/>
            <a:ext cx="1071570" cy="107157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28596" y="500042"/>
            <a:ext cx="4857784" cy="5847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BOTTICELLI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786314" y="2643182"/>
            <a:ext cx="40005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sz="2400" i="1" dirty="0" smtClean="0"/>
              <a:t>La nascita di Venere</a:t>
            </a:r>
          </a:p>
          <a:p>
            <a:pPr>
              <a:buFont typeface="Arial" pitchFamily="34" charset="0"/>
              <a:buChar char="•"/>
            </a:pPr>
            <a:r>
              <a:rPr lang="it-IT" sz="2400" i="1" dirty="0" smtClean="0"/>
              <a:t> Marte e Venere</a:t>
            </a:r>
          </a:p>
          <a:p>
            <a:pPr>
              <a:buFont typeface="Arial" pitchFamily="34" charset="0"/>
              <a:buChar char="•"/>
            </a:pPr>
            <a:r>
              <a:rPr lang="it-IT" sz="2400" i="1" dirty="0" smtClean="0"/>
              <a:t> L’allegoria della Primavera</a:t>
            </a:r>
          </a:p>
          <a:p>
            <a:endParaRPr lang="it-IT" dirty="0" smtClean="0"/>
          </a:p>
          <a:p>
            <a:r>
              <a:rPr lang="it-IT" dirty="0" smtClean="0"/>
              <a:t>Esalta la bellezza di una protagonista della vita mondana fiorentina: Simonetta Cattaneo, la donna amata da Giuliano, una fanciulla arrivata a Firenze poco più che quindicenne, sposa di Marco Vespucci, e morta prematuramente.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28596" y="1500174"/>
            <a:ext cx="4857784" cy="5847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Simonetta Cattaneo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cxnSp>
        <p:nvCxnSpPr>
          <p:cNvPr id="20" name="Connettore 1 19"/>
          <p:cNvCxnSpPr>
            <a:stCxn id="4" idx="2"/>
            <a:endCxn id="16" idx="0"/>
          </p:cNvCxnSpPr>
          <p:nvPr/>
        </p:nvCxnSpPr>
        <p:spPr>
          <a:xfrm rot="5400000">
            <a:off x="2649810" y="1292495"/>
            <a:ext cx="4153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428868"/>
            <a:ext cx="2923217" cy="3690930"/>
          </a:xfrm>
          <a:prstGeom prst="rect">
            <a:avLst/>
          </a:prstGeom>
          <a:noFill/>
        </p:spPr>
      </p:pic>
      <p:sp>
        <p:nvSpPr>
          <p:cNvPr id="12" name="Rettangolo arrotondato 11"/>
          <p:cNvSpPr/>
          <p:nvPr/>
        </p:nvSpPr>
        <p:spPr>
          <a:xfrm>
            <a:off x="5857884" y="214290"/>
            <a:ext cx="3000396" cy="17859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Legame con arte e cultura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85786" y="857232"/>
            <a:ext cx="7143800" cy="5847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Strategia politica di Lorenzo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857356" y="1785926"/>
            <a:ext cx="5357850" cy="20621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dirty="0" smtClean="0">
                <a:solidFill>
                  <a:schemeClr val="tx1"/>
                </a:solidFill>
              </a:rPr>
              <a:t>La stessa di Cosimo il Vecchio:</a:t>
            </a:r>
          </a:p>
          <a:p>
            <a:pPr algn="just"/>
            <a:endParaRPr lang="it-IT" sz="3200" dirty="0" smtClean="0">
              <a:solidFill>
                <a:schemeClr val="tx1"/>
              </a:solidFill>
            </a:endParaRPr>
          </a:p>
          <a:p>
            <a:pPr algn="just"/>
            <a:r>
              <a:rPr lang="it-IT" sz="3200" dirty="0" smtClean="0">
                <a:solidFill>
                  <a:schemeClr val="tx1"/>
                </a:solidFill>
              </a:rPr>
              <a:t>- Rifiutare cariche politiche, ma </a:t>
            </a:r>
            <a:r>
              <a:rPr lang="it-IT" sz="3200" b="1" dirty="0" smtClean="0">
                <a:solidFill>
                  <a:schemeClr val="tx1"/>
                </a:solidFill>
              </a:rPr>
              <a:t>muovere i fili </a:t>
            </a:r>
            <a:r>
              <a:rPr lang="it-IT" sz="3200" dirty="0" smtClean="0">
                <a:solidFill>
                  <a:schemeClr val="tx1"/>
                </a:solidFill>
              </a:rPr>
              <a:t>dietro le quinte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pic>
        <p:nvPicPr>
          <p:cNvPr id="17410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143380"/>
            <a:ext cx="3626469" cy="23995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85786" y="857232"/>
            <a:ext cx="3929090" cy="452431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Conflitto con papa </a:t>
            </a:r>
            <a:r>
              <a:rPr lang="it-IT" sz="3200" b="1" dirty="0" smtClean="0">
                <a:solidFill>
                  <a:srgbClr val="FF0000"/>
                </a:solidFill>
              </a:rPr>
              <a:t>Sisto IV </a:t>
            </a:r>
            <a:r>
              <a:rPr lang="it-IT" sz="3200" dirty="0" smtClean="0">
                <a:solidFill>
                  <a:schemeClr val="tx1"/>
                </a:solidFill>
              </a:rPr>
              <a:t>(Della Rovere)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i="1" u="sng" dirty="0" smtClean="0">
                <a:solidFill>
                  <a:schemeClr val="tx1"/>
                </a:solidFill>
              </a:rPr>
              <a:t>Nepotismo</a:t>
            </a:r>
            <a:r>
              <a:rPr lang="it-IT" sz="28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1"/>
                </a:solidFill>
              </a:rPr>
              <a:t> Tre nipoti cardinali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1"/>
                </a:solidFill>
              </a:rPr>
              <a:t> Altro nipote, </a:t>
            </a:r>
            <a:r>
              <a:rPr lang="it-IT" sz="2800" b="1" dirty="0" smtClean="0">
                <a:solidFill>
                  <a:schemeClr val="tx1"/>
                </a:solidFill>
              </a:rPr>
              <a:t>Girolamo </a:t>
            </a:r>
            <a:r>
              <a:rPr lang="it-IT" sz="2800" b="1" dirty="0" err="1" smtClean="0">
                <a:solidFill>
                  <a:schemeClr val="tx1"/>
                </a:solidFill>
              </a:rPr>
              <a:t>Riario</a:t>
            </a:r>
            <a:r>
              <a:rPr lang="it-IT" sz="2800" dirty="0" smtClean="0">
                <a:solidFill>
                  <a:schemeClr val="tx1"/>
                </a:solidFill>
              </a:rPr>
              <a:t>, sposato a Caterina Sforza, viene messo a capo delle forze militari del pontefice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214942" y="1857364"/>
            <a:ext cx="3786214" cy="40318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Problema dell’annessione di </a:t>
            </a:r>
            <a:r>
              <a:rPr lang="it-IT" sz="3200" b="1" dirty="0" smtClean="0">
                <a:solidFill>
                  <a:schemeClr val="tx1"/>
                </a:solidFill>
              </a:rPr>
              <a:t>IMOLA</a:t>
            </a:r>
          </a:p>
          <a:p>
            <a:pPr algn="just"/>
            <a:endParaRPr lang="it-IT" sz="32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3200" dirty="0" smtClean="0">
                <a:solidFill>
                  <a:schemeClr val="tx1"/>
                </a:solidFill>
              </a:rPr>
              <a:t>Il papa toglie ai Medici la </a:t>
            </a:r>
            <a:r>
              <a:rPr lang="it-IT" sz="3200" u="sng" dirty="0" smtClean="0">
                <a:solidFill>
                  <a:schemeClr val="tx1"/>
                </a:solidFill>
              </a:rPr>
              <a:t>gestione delle finanze papali</a:t>
            </a:r>
            <a:r>
              <a:rPr lang="it-IT" sz="3200" dirty="0" smtClean="0">
                <a:solidFill>
                  <a:schemeClr val="tx1"/>
                </a:solidFill>
              </a:rPr>
              <a:t> e le affida ai </a:t>
            </a:r>
            <a:r>
              <a:rPr lang="it-IT" sz="3200" b="1" dirty="0" smtClean="0">
                <a:solidFill>
                  <a:schemeClr val="tx1"/>
                </a:solidFill>
              </a:rPr>
              <a:t>Pazzi</a:t>
            </a:r>
            <a:endParaRPr lang="it-IT" sz="2800" b="1" dirty="0" smtClean="0">
              <a:solidFill>
                <a:schemeClr val="tx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4500562" y="2357430"/>
            <a:ext cx="1071570" cy="642942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843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 l="4412" r="11764" b="38211"/>
          <a:stretch>
            <a:fillRect/>
          </a:stretch>
        </p:blipFill>
        <p:spPr bwMode="auto">
          <a:xfrm>
            <a:off x="4643438" y="571480"/>
            <a:ext cx="1029704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85786" y="1857364"/>
            <a:ext cx="3929090" cy="255454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I Pazzi provano ad approfittare della situazione, ordendo una congiura insieme al papa Sisto IV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857224" y="500042"/>
            <a:ext cx="3786214" cy="646986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CONGIURA DEI PAZZI</a:t>
            </a:r>
            <a:endParaRPr lang="it-IT" sz="2800" b="1" dirty="0" smtClean="0">
              <a:solidFill>
                <a:schemeClr val="tx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 rot="5400000">
            <a:off x="2214546" y="1500174"/>
            <a:ext cx="714380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5072066" y="928670"/>
            <a:ext cx="36433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Jacopo Pazzi, il più vecchio, e il nipote Francesco</a:t>
            </a:r>
            <a:endParaRPr lang="it-IT" sz="2400" dirty="0"/>
          </a:p>
        </p:txBody>
      </p:sp>
      <p:cxnSp>
        <p:nvCxnSpPr>
          <p:cNvPr id="10" name="Connettore 2 9"/>
          <p:cNvCxnSpPr>
            <a:stCxn id="16" idx="3"/>
          </p:cNvCxnSpPr>
          <p:nvPr/>
        </p:nvCxnSpPr>
        <p:spPr>
          <a:xfrm>
            <a:off x="4643438" y="823535"/>
            <a:ext cx="428628" cy="2480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5000628" y="1857364"/>
            <a:ext cx="36433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+</a:t>
            </a:r>
          </a:p>
          <a:p>
            <a:pPr algn="ctr"/>
            <a:r>
              <a:rPr lang="it-IT" sz="2400" dirty="0"/>
              <a:t>S</a:t>
            </a:r>
            <a:r>
              <a:rPr lang="it-IT" sz="2400" dirty="0" smtClean="0"/>
              <a:t>isto IV</a:t>
            </a:r>
          </a:p>
          <a:p>
            <a:pPr algn="ctr"/>
            <a:r>
              <a:rPr lang="it-IT" sz="2400" dirty="0" smtClean="0"/>
              <a:t>Girolamo </a:t>
            </a:r>
            <a:r>
              <a:rPr lang="it-IT" sz="2400" dirty="0" err="1" smtClean="0"/>
              <a:t>Riario</a:t>
            </a:r>
            <a:endParaRPr lang="it-IT" sz="2400" dirty="0" smtClean="0"/>
          </a:p>
          <a:p>
            <a:pPr algn="ctr"/>
            <a:r>
              <a:rPr lang="it-IT" sz="2400" dirty="0" smtClean="0"/>
              <a:t>Francesco </a:t>
            </a:r>
            <a:r>
              <a:rPr lang="it-IT" sz="2400" dirty="0" err="1" smtClean="0"/>
              <a:t>Salviati</a:t>
            </a:r>
            <a:r>
              <a:rPr lang="it-IT" sz="2400" dirty="0" smtClean="0"/>
              <a:t> (arcivescovo di Pisa, legato a </a:t>
            </a:r>
            <a:r>
              <a:rPr lang="it-IT" sz="2400" dirty="0" err="1" smtClean="0"/>
              <a:t>Riario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285852" y="5143512"/>
            <a:ext cx="6929486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Fallisce un primo tentativo di uccidere i due fratelli, Lorenzo e </a:t>
            </a:r>
            <a:r>
              <a:rPr lang="it-IT" sz="3200" dirty="0" err="1" smtClean="0">
                <a:solidFill>
                  <a:schemeClr val="tx1"/>
                </a:solidFill>
              </a:rPr>
              <a:t>Giuliano…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928662" y="571480"/>
            <a:ext cx="6929486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Secondo tentativo</a:t>
            </a:r>
          </a:p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DURANTE LA </a:t>
            </a:r>
            <a:r>
              <a:rPr lang="it-IT" sz="3200" b="1" dirty="0" smtClean="0">
                <a:solidFill>
                  <a:schemeClr val="tx1"/>
                </a:solidFill>
              </a:rPr>
              <a:t>MESSA</a:t>
            </a:r>
            <a:r>
              <a:rPr lang="it-IT" sz="3200" dirty="0" smtClean="0">
                <a:solidFill>
                  <a:schemeClr val="tx1"/>
                </a:solidFill>
              </a:rPr>
              <a:t> IN SANTA MARIA DEL FIORE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85786" y="2714620"/>
            <a:ext cx="3214710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</a:rPr>
              <a:t>Giuliano</a:t>
            </a:r>
            <a:r>
              <a:rPr lang="it-IT" sz="3200" dirty="0" smtClean="0">
                <a:solidFill>
                  <a:schemeClr val="tx1"/>
                </a:solidFill>
              </a:rPr>
              <a:t> viene </a:t>
            </a:r>
            <a:r>
              <a:rPr lang="it-IT" sz="3200" b="1" dirty="0" smtClean="0">
                <a:solidFill>
                  <a:schemeClr val="tx1"/>
                </a:solidFill>
              </a:rPr>
              <a:t>ucciso</a:t>
            </a:r>
            <a:endParaRPr lang="it-IT" sz="2800" b="1" dirty="0" smtClean="0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214942" y="2714620"/>
            <a:ext cx="250985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</a:rPr>
              <a:t>Lorenzo</a:t>
            </a:r>
            <a:r>
              <a:rPr lang="it-IT" sz="3200" dirty="0" smtClean="0">
                <a:solidFill>
                  <a:schemeClr val="tx1"/>
                </a:solidFill>
              </a:rPr>
              <a:t> si </a:t>
            </a:r>
            <a:r>
              <a:rPr lang="it-IT" sz="3200" b="1" dirty="0" smtClean="0">
                <a:solidFill>
                  <a:schemeClr val="tx1"/>
                </a:solidFill>
              </a:rPr>
              <a:t>salva</a:t>
            </a:r>
            <a:endParaRPr lang="it-IT" sz="2800" b="1" dirty="0" smtClean="0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57224" y="4071942"/>
            <a:ext cx="6929486" cy="5847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Il </a:t>
            </a:r>
            <a:r>
              <a:rPr lang="it-IT" sz="3200" b="1" dirty="0" smtClean="0">
                <a:solidFill>
                  <a:schemeClr val="tx1"/>
                </a:solidFill>
              </a:rPr>
              <a:t>favore del popolo </a:t>
            </a:r>
            <a:r>
              <a:rPr lang="it-IT" sz="3200" dirty="0" smtClean="0">
                <a:solidFill>
                  <a:schemeClr val="tx1"/>
                </a:solidFill>
              </a:rPr>
              <a:t>è per i Medici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57224" y="4929198"/>
            <a:ext cx="6929486" cy="5847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</a:rPr>
              <a:t>Reazione</a:t>
            </a:r>
            <a:r>
              <a:rPr lang="it-IT" sz="3200" dirty="0" smtClean="0">
                <a:solidFill>
                  <a:schemeClr val="tx1"/>
                </a:solidFill>
              </a:rPr>
              <a:t> durissima di Lorenzo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cxnSp>
        <p:nvCxnSpPr>
          <p:cNvPr id="18" name="Connettore 1 17"/>
          <p:cNvCxnSpPr>
            <a:stCxn id="12" idx="2"/>
          </p:cNvCxnSpPr>
          <p:nvPr/>
        </p:nvCxnSpPr>
        <p:spPr>
          <a:xfrm rot="5400000">
            <a:off x="3410145" y="1731360"/>
            <a:ext cx="573480" cy="13930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>
            <a:endCxn id="12" idx="2"/>
          </p:cNvCxnSpPr>
          <p:nvPr/>
        </p:nvCxnSpPr>
        <p:spPr>
          <a:xfrm rot="10800000">
            <a:off x="4393405" y="2141141"/>
            <a:ext cx="1571636" cy="573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928662" y="571480"/>
            <a:ext cx="6929486" cy="5847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Il papa scomunica Lorenzo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14348" y="2000240"/>
            <a:ext cx="3214710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</a:rPr>
              <a:t>Guerra </a:t>
            </a:r>
            <a:r>
              <a:rPr lang="it-IT" sz="3200" dirty="0" smtClean="0">
                <a:solidFill>
                  <a:schemeClr val="tx1"/>
                </a:solidFill>
              </a:rPr>
              <a:t>contro Firenze:</a:t>
            </a:r>
          </a:p>
          <a:p>
            <a:pPr algn="ctr"/>
            <a:r>
              <a:rPr lang="it-IT" sz="3200" b="1" dirty="0">
                <a:solidFill>
                  <a:schemeClr val="tx1"/>
                </a:solidFill>
              </a:rPr>
              <a:t>p</a:t>
            </a:r>
            <a:r>
              <a:rPr lang="it-IT" sz="3200" b="1" dirty="0" smtClean="0">
                <a:solidFill>
                  <a:schemeClr val="tx1"/>
                </a:solidFill>
              </a:rPr>
              <a:t>apa + Napoli</a:t>
            </a:r>
            <a:endParaRPr lang="it-IT" sz="2800" b="1" dirty="0" smtClean="0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57224" y="4071942"/>
            <a:ext cx="6929486" cy="20621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Lorenzo </a:t>
            </a:r>
            <a:r>
              <a:rPr lang="it-IT" sz="3200" b="1" dirty="0" smtClean="0">
                <a:solidFill>
                  <a:schemeClr val="tx1"/>
                </a:solidFill>
              </a:rPr>
              <a:t>parte</a:t>
            </a:r>
            <a:r>
              <a:rPr lang="it-IT" sz="3200" dirty="0" smtClean="0">
                <a:solidFill>
                  <a:schemeClr val="tx1"/>
                </a:solidFill>
              </a:rPr>
              <a:t> in segreto per </a:t>
            </a:r>
            <a:r>
              <a:rPr lang="it-IT" sz="3200" b="1" dirty="0" smtClean="0">
                <a:solidFill>
                  <a:schemeClr val="tx1"/>
                </a:solidFill>
              </a:rPr>
              <a:t>Napoli</a:t>
            </a:r>
            <a:r>
              <a:rPr lang="it-IT" sz="3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Convince Ferdinando:</a:t>
            </a:r>
          </a:p>
          <a:p>
            <a:pPr algn="ctr">
              <a:buFontTx/>
              <a:buChar char="-"/>
            </a:pPr>
            <a:r>
              <a:rPr lang="it-IT" sz="3200" dirty="0">
                <a:solidFill>
                  <a:schemeClr val="tx1"/>
                </a:solidFill>
              </a:rPr>
              <a:t> a</a:t>
            </a:r>
            <a:r>
              <a:rPr lang="it-IT" sz="3200" dirty="0" smtClean="0">
                <a:solidFill>
                  <a:schemeClr val="tx1"/>
                </a:solidFill>
              </a:rPr>
              <a:t>ttenzione al potere del papa</a:t>
            </a:r>
          </a:p>
          <a:p>
            <a:pPr algn="ctr">
              <a:buFontTx/>
              <a:buChar char="-"/>
            </a:pP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smtClean="0">
                <a:solidFill>
                  <a:schemeClr val="tx1"/>
                </a:solidFill>
              </a:rPr>
              <a:t>pericolo turco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cxnSp>
        <p:nvCxnSpPr>
          <p:cNvPr id="18" name="Connettore 1 17"/>
          <p:cNvCxnSpPr>
            <a:stCxn id="12" idx="2"/>
            <a:endCxn id="9" idx="0"/>
          </p:cNvCxnSpPr>
          <p:nvPr/>
        </p:nvCxnSpPr>
        <p:spPr>
          <a:xfrm rot="5400000">
            <a:off x="2935562" y="542396"/>
            <a:ext cx="843985" cy="207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4357686" y="12858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“Figlio dell’impurità e prediletto della perdizione”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000760" y="3714752"/>
            <a:ext cx="2867044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Trattato di alleanza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728</Words>
  <Application>Microsoft Office PowerPoint</Application>
  <PresentationFormat>Presentazione su schermo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LORENZO IL MAGNIFICO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LORENZO IL MAGNIFICO</dc:title>
  <dc:creator>simone.dell@libero.it</dc:creator>
  <cp:lastModifiedBy>simone.dell@libero.it</cp:lastModifiedBy>
  <cp:revision>15</cp:revision>
  <dcterms:created xsi:type="dcterms:W3CDTF">2020-03-19T12:53:30Z</dcterms:created>
  <dcterms:modified xsi:type="dcterms:W3CDTF">2020-03-19T18:31:04Z</dcterms:modified>
</cp:coreProperties>
</file>